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9"/>
  </p:notesMasterIdLst>
  <p:sldIdLst>
    <p:sldId id="443" r:id="rId2"/>
    <p:sldId id="428" r:id="rId3"/>
    <p:sldId id="438" r:id="rId4"/>
    <p:sldId id="440" r:id="rId5"/>
    <p:sldId id="441" r:id="rId6"/>
    <p:sldId id="442" r:id="rId7"/>
    <p:sldId id="439" r:id="rId8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498536"/>
    <a:srgbClr val="000099"/>
    <a:srgbClr val="000066"/>
    <a:srgbClr val="6C7800"/>
    <a:srgbClr val="9900CC"/>
    <a:srgbClr val="FF9966"/>
    <a:srgbClr val="FF5050"/>
    <a:srgbClr val="FFFF00"/>
    <a:srgbClr val="91A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5" autoAdjust="0"/>
    <p:restoredTop sz="94291" autoAdjust="0"/>
  </p:normalViewPr>
  <p:slideViewPr>
    <p:cSldViewPr snapToGrid="0" snapToObjects="1">
      <p:cViewPr varScale="1">
        <p:scale>
          <a:sx n="69" d="100"/>
          <a:sy n="69" d="100"/>
        </p:scale>
        <p:origin x="-5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9A733-B5D0-9F45-930D-090788B92BE3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09662-85E5-5C46-9755-286D90C6D34A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028505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09662-85E5-5C46-9755-286D90C6D34A}" type="slidenum">
              <a:rPr lang="es-ES_tradnl" smtClean="0"/>
              <a:pPr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92977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C09662-85E5-5C46-9755-286D90C6D34A}" type="slidenum">
              <a:rPr kumimoji="0" lang="es-ES_trad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_trad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4144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C09662-85E5-5C46-9755-286D90C6D34A}" type="slidenum">
              <a:rPr kumimoji="0" lang="es-ES_trad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_trad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5118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C09662-85E5-5C46-9755-286D90C6D34A}" type="slidenum">
              <a:rPr kumimoji="0" lang="es-ES_trad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_trad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5118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C09662-85E5-5C46-9755-286D90C6D34A}" type="slidenum">
              <a:rPr kumimoji="0" lang="es-ES_trad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_trad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5118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C09662-85E5-5C46-9755-286D90C6D34A}" type="slidenum">
              <a:rPr kumimoji="0" lang="es-ES_trad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_trad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5118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C09662-85E5-5C46-9755-286D90C6D34A}" type="slidenum">
              <a:rPr kumimoji="0" lang="es-ES_trad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_trad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511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/>
          <p:cNvGrpSpPr/>
          <p:nvPr/>
        </p:nvGrpSpPr>
        <p:grpSpPr>
          <a:xfrm>
            <a:off x="-9294916" y="-2445437"/>
            <a:ext cx="21488491" cy="12371204"/>
            <a:chOff x="-9296491" y="-2446400"/>
            <a:chExt cx="21488491" cy="12371204"/>
          </a:xfrm>
        </p:grpSpPr>
        <p:sp>
          <p:nvSpPr>
            <p:cNvPr id="19" name="Rectángulo 18"/>
            <p:cNvSpPr/>
            <p:nvPr/>
          </p:nvSpPr>
          <p:spPr>
            <a:xfrm>
              <a:off x="0" y="0"/>
              <a:ext cx="12192000" cy="1295400"/>
            </a:xfrm>
            <a:prstGeom prst="rect">
              <a:avLst/>
            </a:prstGeom>
            <a:gradFill flip="none" rotWithShape="1">
              <a:gsLst>
                <a:gs pos="16000">
                  <a:srgbClr val="F6F8E8"/>
                </a:gs>
                <a:gs pos="55000">
                  <a:srgbClr val="B2BA68"/>
                </a:gs>
                <a:gs pos="38000">
                  <a:srgbClr val="EDF0CF"/>
                </a:gs>
                <a:gs pos="74000">
                  <a:srgbClr val="778400"/>
                </a:gs>
                <a:gs pos="0">
                  <a:schemeClr val="bg1"/>
                </a:gs>
              </a:gsLst>
              <a:lin ang="7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dirty="0"/>
            </a:p>
          </p:txBody>
        </p:sp>
        <p:grpSp>
          <p:nvGrpSpPr>
            <p:cNvPr id="20" name="Agrupar 19"/>
            <p:cNvGrpSpPr/>
            <p:nvPr/>
          </p:nvGrpSpPr>
          <p:grpSpPr>
            <a:xfrm>
              <a:off x="-9296491" y="-2446400"/>
              <a:ext cx="19809480" cy="12371204"/>
              <a:chOff x="-495987" y="-1314076"/>
              <a:chExt cx="19809480" cy="12371204"/>
            </a:xfrm>
          </p:grpSpPr>
          <p:sp>
            <p:nvSpPr>
              <p:cNvPr id="21" name="Elipse 20"/>
              <p:cNvSpPr/>
              <p:nvPr/>
            </p:nvSpPr>
            <p:spPr>
              <a:xfrm>
                <a:off x="-495987" y="-1314076"/>
                <a:ext cx="14416579" cy="12276329"/>
              </a:xfrm>
              <a:prstGeom prst="ellipse">
                <a:avLst/>
              </a:prstGeom>
              <a:noFill/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22" name="Elipse 21"/>
              <p:cNvSpPr/>
              <p:nvPr/>
            </p:nvSpPr>
            <p:spPr>
              <a:xfrm>
                <a:off x="4631257" y="914399"/>
                <a:ext cx="11911008" cy="10142729"/>
              </a:xfrm>
              <a:prstGeom prst="ellipse">
                <a:avLst/>
              </a:prstGeom>
              <a:noFill/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23" name="Elipse 22"/>
              <p:cNvSpPr/>
              <p:nvPr/>
            </p:nvSpPr>
            <p:spPr>
              <a:xfrm>
                <a:off x="2067635" y="914399"/>
                <a:ext cx="11911008" cy="10142729"/>
              </a:xfrm>
              <a:prstGeom prst="ellipse">
                <a:avLst/>
              </a:prstGeom>
              <a:noFill/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24" name="Elipse 23"/>
              <p:cNvSpPr/>
              <p:nvPr/>
            </p:nvSpPr>
            <p:spPr>
              <a:xfrm>
                <a:off x="7402485" y="914399"/>
                <a:ext cx="11911008" cy="10142729"/>
              </a:xfrm>
              <a:prstGeom prst="ellipse">
                <a:avLst/>
              </a:prstGeom>
              <a:noFill/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</p:grpSp>
      </p:grpSp>
      <p:grpSp>
        <p:nvGrpSpPr>
          <p:cNvPr id="2" name="Groupe 1"/>
          <p:cNvGrpSpPr/>
          <p:nvPr userDrawn="1"/>
        </p:nvGrpSpPr>
        <p:grpSpPr>
          <a:xfrm>
            <a:off x="7743336" y="242163"/>
            <a:ext cx="4326110" cy="812999"/>
            <a:chOff x="7743336" y="242163"/>
            <a:chExt cx="4326110" cy="812999"/>
          </a:xfrm>
        </p:grpSpPr>
        <p:pic>
          <p:nvPicPr>
            <p:cNvPr id="13" name="Imagen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743336" y="435779"/>
              <a:ext cx="1819764" cy="485317"/>
            </a:xfrm>
            <a:prstGeom prst="rect">
              <a:avLst/>
            </a:prstGeom>
          </p:spPr>
        </p:pic>
        <p:pic>
          <p:nvPicPr>
            <p:cNvPr id="2050" name="Picture 2" descr="\\172.19.50.210\Sistema_Gestion\2_IDI\1_proyectos\en_ejecucion\internacional\2016\icc0816_EnhanceMicroAlgae\Seguimiento\Seguimiento técnico\Identidad proyecto\Logo_Interreg-Atlantic-Area_COLOR.jpg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63100" y="242163"/>
              <a:ext cx="2506346" cy="812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11970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59279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6254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9554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410993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06013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74558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3540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44189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6584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4C2B24-A39A-004E-A8A9-5E46CFABD166}" type="datetimeFigureOut">
              <a:rPr lang="es-ES_tradnl" smtClean="0"/>
              <a:pPr/>
              <a:t>20/10/2022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4E38C2-22B3-294A-9231-1C07F72B8AE7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75740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401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igi.atlanticarea.eu/SIGI.UI/Logi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tlanticarea.eu/page/7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3" y="1"/>
            <a:ext cx="12191999" cy="6857999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1576" y="0"/>
            <a:ext cx="12192000" cy="3200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" name="Rectángulo 15"/>
          <p:cNvSpPr/>
          <p:nvPr/>
        </p:nvSpPr>
        <p:spPr>
          <a:xfrm>
            <a:off x="1576" y="3200400"/>
            <a:ext cx="12192000" cy="3657600"/>
          </a:xfrm>
          <a:prstGeom prst="rect">
            <a:avLst/>
          </a:prstGeom>
          <a:solidFill>
            <a:srgbClr val="91A000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dirty="0">
              <a:solidFill>
                <a:schemeClr val="bg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9" name="Subtítulo 2"/>
          <p:cNvSpPr txBox="1">
            <a:spLocks/>
          </p:cNvSpPr>
          <p:nvPr/>
        </p:nvSpPr>
        <p:spPr>
          <a:xfrm>
            <a:off x="1104449" y="3779684"/>
            <a:ext cx="9144000" cy="843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_tradnl" sz="4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EnhanceMicroAlgae</a:t>
            </a:r>
            <a:r>
              <a:rPr lang="es-ES_tradnl" sz="4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4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Project</a:t>
            </a:r>
          </a:p>
          <a:p>
            <a:pPr algn="l"/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WP1. PROJECT COORDINATION</a:t>
            </a:r>
            <a:endParaRPr lang="es-ES_tradnl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Subtítulo 2"/>
          <p:cNvSpPr txBox="1">
            <a:spLocks/>
          </p:cNvSpPr>
          <p:nvPr/>
        </p:nvSpPr>
        <p:spPr>
          <a:xfrm>
            <a:off x="1104449" y="5576813"/>
            <a:ext cx="9144000" cy="4129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 smtClean="0"/>
              <a:t>Consortium meeting, La Rochelle (FR), 21/10/2022</a:t>
            </a:r>
            <a:endParaRPr lang="es-ES_tradnl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8541823" y="5689414"/>
            <a:ext cx="2493411" cy="8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_tradnl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Gonzalo Ojea</a:t>
            </a:r>
          </a:p>
          <a:p>
            <a:pPr algn="l"/>
            <a:r>
              <a:rPr lang="es-ES_tradnl" sz="1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ANFACO-CECOPESCA</a:t>
            </a:r>
            <a:endParaRPr lang="es-ES_tradnl" sz="1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1104452" y="5146668"/>
            <a:ext cx="335734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n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292144" y="1009677"/>
            <a:ext cx="3750311" cy="1192363"/>
          </a:xfrm>
          <a:prstGeom prst="rect">
            <a:avLst/>
          </a:prstGeom>
        </p:spPr>
      </p:pic>
      <p:pic>
        <p:nvPicPr>
          <p:cNvPr id="1026" name="Picture 2" descr="\\172.19.50.210\Sistema_Gestion\2_IDI\1_proyectos\en_ejecucion\internacional\2016\icc0816_EnhanceMicroAlgae\Seguimiento\Seguimiento técnico\Identidad proyecto\Logo_Interreg-Atlantic-Area_COLOR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1" y="857124"/>
            <a:ext cx="4616451" cy="149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www.anfaco.es/fotos/1468328049_Atcc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035234" y="5739033"/>
            <a:ext cx="943134" cy="8106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339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ubtítulo 2"/>
          <p:cNvSpPr txBox="1">
            <a:spLocks/>
          </p:cNvSpPr>
          <p:nvPr/>
        </p:nvSpPr>
        <p:spPr>
          <a:xfrm>
            <a:off x="395782" y="348143"/>
            <a:ext cx="10426887" cy="467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S_tradnl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EnhanceMicroAlgae </a:t>
            </a:r>
            <a:r>
              <a:rPr kumimoji="0" lang="es-ES_tradnl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extension</a:t>
            </a:r>
            <a:endParaRPr kumimoji="0" lang="es-ES_tradnl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AutoShape 3"/>
          <p:cNvSpPr>
            <a:spLocks noChangeAspect="1" noChangeArrowheads="1" noTextEdit="1"/>
          </p:cNvSpPr>
          <p:nvPr/>
        </p:nvSpPr>
        <p:spPr bwMode="auto">
          <a:xfrm>
            <a:off x="4489679" y="1271589"/>
            <a:ext cx="7023100" cy="55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4" name="AutoShape 2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6" name="AutoShape 4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8" name="AutoShape 6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40" name="AutoShape 8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FE5AC09-2322-4AA4-97D2-85570AEF7264}"/>
              </a:ext>
            </a:extLst>
          </p:cNvPr>
          <p:cNvSpPr txBox="1"/>
          <p:nvPr/>
        </p:nvSpPr>
        <p:spPr>
          <a:xfrm>
            <a:off x="439324" y="859146"/>
            <a:ext cx="115139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91" marR="0" lvl="0" indent="-34289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Start date: 28/01/2022 	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 date: 30/06/2023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76 CuadroTexto">
            <a:extLst>
              <a:ext uri="{FF2B5EF4-FFF2-40B4-BE49-F238E27FC236}">
                <a16:creationId xmlns:a16="http://schemas.microsoft.com/office/drawing/2014/main" xmlns="" id="{FFFCBB40-C2F3-4897-8520-E6E33DA91818}"/>
              </a:ext>
            </a:extLst>
          </p:cNvPr>
          <p:cNvSpPr txBox="1"/>
          <p:nvPr/>
        </p:nvSpPr>
        <p:spPr>
          <a:xfrm>
            <a:off x="395782" y="1583593"/>
            <a:ext cx="11449215" cy="47043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342891" marR="0" lvl="0" indent="-34289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WP1. PROJECT COORDINATION. Leader: ANFACO-CECOPESCA</a:t>
            </a:r>
            <a:r>
              <a:rPr lang="en-US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Official notification of the extension project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1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to submit all information (activities and expenses) from the previous project, so the JS can proceed with </a:t>
            </a:r>
            <a:r>
              <a:rPr lang="en-US" sz="14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contractualisation</a:t>
            </a:r>
            <a:r>
              <a:rPr lang="en-US" sz="1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extension project and new PAF in SIGI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Progress Reports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According to the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Manual,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“Lead Partners have to submit </a:t>
            </a:r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progress reports in each 12 months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period to the MA through the JS”.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includes the following steps: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 Progress Report submission from each partner,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based on the activities it is participating, as defined in the project work plan. The paid expenses with the related evidences corresponding to the activities are introduced on the SIGI,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2. FLC/NA control of expenditures, 3. Progress Report consolidation from the Lead Partner and submission,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related ERDF reimbursement claim.</a:t>
            </a: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 least one of those two reports must include financial data and payment claim. In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cases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where project partners do not report any expenditure after 2 semesters, they will receive a warning from the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issued to the Lead Partner.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en-US" sz="1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activities and expenses of the “previous” project must be submitted before reporting on the “extension” project.</a:t>
            </a:r>
          </a:p>
        </p:txBody>
      </p:sp>
    </p:spTree>
    <p:extLst>
      <p:ext uri="{BB962C8B-B14F-4D97-AF65-F5344CB8AC3E}">
        <p14:creationId xmlns:p14="http://schemas.microsoft.com/office/powerpoint/2010/main" xmlns="" val="3873270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5000">
        <p:wipe/>
      </p:transition>
    </mc:Choice>
    <mc:Fallback>
      <p:transition spd="slow" advClick="0" advTm="15000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ubtítulo 2"/>
          <p:cNvSpPr txBox="1">
            <a:spLocks/>
          </p:cNvSpPr>
          <p:nvPr/>
        </p:nvSpPr>
        <p:spPr>
          <a:xfrm>
            <a:off x="395782" y="348143"/>
            <a:ext cx="10426887" cy="467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S_tradnl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EnhanceMicroAlgae </a:t>
            </a:r>
            <a:r>
              <a:rPr kumimoji="0" lang="es-ES_tradnl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extension</a:t>
            </a:r>
            <a:endParaRPr kumimoji="0" lang="es-ES_tradnl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AutoShape 3"/>
          <p:cNvSpPr>
            <a:spLocks noChangeAspect="1" noChangeArrowheads="1" noTextEdit="1"/>
          </p:cNvSpPr>
          <p:nvPr/>
        </p:nvSpPr>
        <p:spPr bwMode="auto">
          <a:xfrm>
            <a:off x="4489679" y="1271589"/>
            <a:ext cx="7023100" cy="55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4" name="AutoShape 2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6" name="AutoShape 4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8" name="AutoShape 6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40" name="AutoShape 8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FE5AC09-2322-4AA4-97D2-85570AEF7264}"/>
              </a:ext>
            </a:extLst>
          </p:cNvPr>
          <p:cNvSpPr txBox="1"/>
          <p:nvPr/>
        </p:nvSpPr>
        <p:spPr>
          <a:xfrm>
            <a:off x="439324" y="859146"/>
            <a:ext cx="115139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91" marR="0" lvl="0" indent="-34289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Start date: 28/01/2022 	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 date: 30/06/2023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76 CuadroTexto">
            <a:extLst>
              <a:ext uri="{FF2B5EF4-FFF2-40B4-BE49-F238E27FC236}">
                <a16:creationId xmlns:a16="http://schemas.microsoft.com/office/drawing/2014/main" xmlns="" id="{FFFCBB40-C2F3-4897-8520-E6E33DA91818}"/>
              </a:ext>
            </a:extLst>
          </p:cNvPr>
          <p:cNvSpPr txBox="1"/>
          <p:nvPr/>
        </p:nvSpPr>
        <p:spPr>
          <a:xfrm>
            <a:off x="395782" y="1583593"/>
            <a:ext cx="11449215" cy="128240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342891" marR="0" lvl="0" indent="-34289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WP1. PROJECT COORDINATION. Leader: ANFACO-CECOPESCA</a:t>
            </a:r>
            <a:r>
              <a:rPr lang="en-US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ituation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Reports of the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project</a:t>
            </a:r>
            <a:endParaRPr lang="en-US" sz="16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endParaRPr kumimoji="0" 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696685" y="2627086"/>
          <a:ext cx="5718629" cy="2838450"/>
        </p:xfrm>
        <a:graphic>
          <a:graphicData uri="http://schemas.openxmlformats.org/drawingml/2006/table">
            <a:tbl>
              <a:tblPr/>
              <a:tblGrid>
                <a:gridCol w="338866"/>
                <a:gridCol w="3188106"/>
                <a:gridCol w="219165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 </a:t>
                      </a:r>
                      <a:r>
                        <a:rPr lang="es-E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Progress</a:t>
                      </a:r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E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Reports</a:t>
                      </a:r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ANFACO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Validated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Swansea </a:t>
                      </a:r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University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(SU)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Validated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University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of Manchester (UM)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Validated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Fac. </a:t>
                      </a:r>
                      <a:r>
                        <a:rPr lang="pt-BR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Ciencias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Univ. Porto (FCUP)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Validated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Universidade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da Coruña (UDC)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Validated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Université de La Rochelle (ULR)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Agree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FLC </a:t>
                      </a:r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deduction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Teagasc Food Research Centre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Validated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Glecex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Not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Created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Agree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NA </a:t>
                      </a:r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deduction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807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5000">
        <p:wipe/>
      </p:transition>
    </mc:Choice>
    <mc:Fallback>
      <p:transition spd="slow" advClick="0" advTm="15000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ubtítulo 2"/>
          <p:cNvSpPr txBox="1">
            <a:spLocks/>
          </p:cNvSpPr>
          <p:nvPr/>
        </p:nvSpPr>
        <p:spPr>
          <a:xfrm>
            <a:off x="395782" y="348143"/>
            <a:ext cx="10426887" cy="467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S_tradnl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EnhanceMicroAlgae </a:t>
            </a:r>
            <a:r>
              <a:rPr kumimoji="0" lang="es-ES_tradnl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extension</a:t>
            </a:r>
            <a:endParaRPr kumimoji="0" lang="es-ES_tradnl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AutoShape 3"/>
          <p:cNvSpPr>
            <a:spLocks noChangeAspect="1" noChangeArrowheads="1" noTextEdit="1"/>
          </p:cNvSpPr>
          <p:nvPr/>
        </p:nvSpPr>
        <p:spPr bwMode="auto">
          <a:xfrm>
            <a:off x="4489679" y="1271589"/>
            <a:ext cx="7023100" cy="55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4" name="AutoShape 2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6" name="AutoShape 4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8" name="AutoShape 6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40" name="AutoShape 8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FE5AC09-2322-4AA4-97D2-85570AEF7264}"/>
              </a:ext>
            </a:extLst>
          </p:cNvPr>
          <p:cNvSpPr txBox="1"/>
          <p:nvPr/>
        </p:nvSpPr>
        <p:spPr>
          <a:xfrm>
            <a:off x="439324" y="859146"/>
            <a:ext cx="115139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91" marR="0" lvl="0" indent="-34289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Start date: 28/01/2022 	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 date: 30/06/2023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76 CuadroTexto">
            <a:extLst>
              <a:ext uri="{FF2B5EF4-FFF2-40B4-BE49-F238E27FC236}">
                <a16:creationId xmlns:a16="http://schemas.microsoft.com/office/drawing/2014/main" xmlns="" id="{FFFCBB40-C2F3-4897-8520-E6E33DA91818}"/>
              </a:ext>
            </a:extLst>
          </p:cNvPr>
          <p:cNvSpPr txBox="1"/>
          <p:nvPr/>
        </p:nvSpPr>
        <p:spPr>
          <a:xfrm>
            <a:off x="395782" y="1583593"/>
            <a:ext cx="11449215" cy="810478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342891" marR="0" lvl="0" indent="-34289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WP1. PROJECT COORDINATION. Leader: ANFACO-CECOPESCA</a:t>
            </a:r>
            <a:r>
              <a:rPr lang="en-US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Financial situation of the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449089FB-369C-2675-90DD-EE9E9BE452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266215"/>
              </p:ext>
            </p:extLst>
          </p:nvPr>
        </p:nvGraphicFramePr>
        <p:xfrm>
          <a:off x="1141415" y="2714625"/>
          <a:ext cx="5572125" cy="3512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1049">
                  <a:extLst>
                    <a:ext uri="{9D8B030D-6E8A-4147-A177-3AD203B41FA5}">
                      <a16:colId xmlns:a16="http://schemas.microsoft.com/office/drawing/2014/main" xmlns="" val="1341363713"/>
                    </a:ext>
                  </a:extLst>
                </a:gridCol>
                <a:gridCol w="1315286">
                  <a:extLst>
                    <a:ext uri="{9D8B030D-6E8A-4147-A177-3AD203B41FA5}">
                      <a16:colId xmlns:a16="http://schemas.microsoft.com/office/drawing/2014/main" xmlns="" val="3807417013"/>
                    </a:ext>
                  </a:extLst>
                </a:gridCol>
                <a:gridCol w="1885790">
                  <a:extLst>
                    <a:ext uri="{9D8B030D-6E8A-4147-A177-3AD203B41FA5}">
                      <a16:colId xmlns:a16="http://schemas.microsoft.com/office/drawing/2014/main" xmlns="" val="1905251377"/>
                    </a:ext>
                  </a:extLst>
                </a:gridCol>
              </a:tblGrid>
              <a:tr h="576136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 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>
                          <a:effectLst/>
                        </a:rPr>
                        <a:t>Budget</a:t>
                      </a:r>
                      <a:endParaRPr lang="es-ES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 err="1">
                          <a:effectLst/>
                        </a:rPr>
                        <a:t>Expenditure</a:t>
                      </a:r>
                      <a:r>
                        <a:rPr lang="es-ES" sz="1600" b="1" u="none" strike="noStrike" dirty="0">
                          <a:effectLst/>
                        </a:rPr>
                        <a:t> </a:t>
                      </a:r>
                      <a:r>
                        <a:rPr lang="es-ES" sz="1600" b="1" u="none" strike="noStrike" dirty="0" err="1">
                          <a:effectLst/>
                        </a:rPr>
                        <a:t>on</a:t>
                      </a:r>
                      <a:r>
                        <a:rPr lang="es-ES" sz="1600" b="1" u="none" strike="noStrike" dirty="0">
                          <a:effectLst/>
                        </a:rPr>
                        <a:t> SIGI </a:t>
                      </a:r>
                      <a:r>
                        <a:rPr lang="es-ES" sz="1600" b="1" u="none" strike="noStrike" dirty="0" smtClean="0">
                          <a:effectLst/>
                        </a:rPr>
                        <a:t>(20/10/2022</a:t>
                      </a:r>
                      <a:r>
                        <a:rPr lang="es-ES" sz="1600" b="1" u="none" strike="noStrike" dirty="0">
                          <a:effectLst/>
                        </a:rPr>
                        <a:t>)</a:t>
                      </a:r>
                      <a:endParaRPr lang="es-ES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65529918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1 ANFACO-CECOPESCA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420.200,00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 smtClean="0">
                          <a:effectLst/>
                        </a:rPr>
                        <a:t>417.914,99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15749310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2 Swansea </a:t>
                      </a:r>
                      <a:r>
                        <a:rPr lang="es-ES" sz="1600" u="none" strike="noStrike" dirty="0" err="1">
                          <a:effectLst/>
                        </a:rPr>
                        <a:t>University</a:t>
                      </a:r>
                      <a:r>
                        <a:rPr lang="es-ES" sz="1600" u="none" strike="noStrike" dirty="0">
                          <a:effectLst/>
                        </a:rPr>
                        <a:t> 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315.707,40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 smtClean="0">
                          <a:effectLst/>
                        </a:rPr>
                        <a:t>303.480,83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280359408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3 University of Manchester</a:t>
                      </a:r>
                      <a:endParaRPr lang="es-E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320.800,00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314.947,65</a:t>
                      </a:r>
                      <a:endParaRPr lang="es-E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5483680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4 FCUP </a:t>
                      </a:r>
                      <a:endParaRPr lang="es-E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201.554,00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201.500,05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9079460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5 Universidade da Coruña </a:t>
                      </a:r>
                      <a:endParaRPr lang="es-E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250.550,00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225.135,69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59359543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6 Université de La Rochelle</a:t>
                      </a:r>
                      <a:endParaRPr lang="fr-F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280.800,00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 smtClean="0">
                          <a:effectLst/>
                        </a:rPr>
                        <a:t>238.540,39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83247975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7 Teagasc </a:t>
                      </a:r>
                      <a:endParaRPr lang="es-E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267.900,00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>
                          <a:effectLst/>
                        </a:rPr>
                        <a:t>252.846,08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81570542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8 GLECEX</a:t>
                      </a:r>
                      <a:endParaRPr lang="es-E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137.050,00</a:t>
                      </a:r>
                      <a:endParaRPr lang="es-E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 smtClean="0">
                          <a:effectLst/>
                        </a:rPr>
                        <a:t>130.653,51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14140653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9 INL </a:t>
                      </a:r>
                      <a:endParaRPr lang="es-E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>
                          <a:effectLst/>
                        </a:rPr>
                        <a:t>261.735,00</a:t>
                      </a:r>
                      <a:endParaRPr lang="es-E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u="none" strike="noStrike" dirty="0" smtClean="0">
                          <a:effectLst/>
                        </a:rPr>
                        <a:t>216.916,72</a:t>
                      </a:r>
                      <a:endParaRPr lang="es-E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55114912"/>
                  </a:ext>
                </a:extLst>
              </a:tr>
              <a:tr h="293587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TOTAL</a:t>
                      </a:r>
                      <a:endParaRPr lang="es-ES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effectLst/>
                        </a:rPr>
                        <a:t>2.456.296,40</a:t>
                      </a:r>
                      <a:endParaRPr lang="es-ES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 smtClean="0">
                          <a:effectLst/>
                        </a:rPr>
                        <a:t>2.301.935,91</a:t>
                      </a:r>
                      <a:endParaRPr lang="es-ES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32922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807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5000">
        <p:wipe/>
      </p:transition>
    </mc:Choice>
    <mc:Fallback>
      <p:transition spd="slow" advClick="0" advTm="15000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ubtítulo 2"/>
          <p:cNvSpPr txBox="1">
            <a:spLocks/>
          </p:cNvSpPr>
          <p:nvPr/>
        </p:nvSpPr>
        <p:spPr>
          <a:xfrm>
            <a:off x="395782" y="348143"/>
            <a:ext cx="10426887" cy="467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S_tradnl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EnhanceMicroAlgae </a:t>
            </a:r>
            <a:r>
              <a:rPr kumimoji="0" lang="es-ES_tradnl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extension</a:t>
            </a:r>
            <a:endParaRPr kumimoji="0" lang="es-ES_tradnl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AutoShape 3"/>
          <p:cNvSpPr>
            <a:spLocks noChangeAspect="1" noChangeArrowheads="1" noTextEdit="1"/>
          </p:cNvSpPr>
          <p:nvPr/>
        </p:nvSpPr>
        <p:spPr bwMode="auto">
          <a:xfrm>
            <a:off x="4489679" y="1271589"/>
            <a:ext cx="7023100" cy="55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4" name="AutoShape 2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6" name="AutoShape 4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8" name="AutoShape 6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40" name="AutoShape 8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FE5AC09-2322-4AA4-97D2-85570AEF7264}"/>
              </a:ext>
            </a:extLst>
          </p:cNvPr>
          <p:cNvSpPr txBox="1"/>
          <p:nvPr/>
        </p:nvSpPr>
        <p:spPr>
          <a:xfrm>
            <a:off x="439324" y="859146"/>
            <a:ext cx="115139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91" marR="0" lvl="0" indent="-34289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Start date: 28/01/2022 	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 date: 30/06/2023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76 CuadroTexto">
            <a:extLst>
              <a:ext uri="{FF2B5EF4-FFF2-40B4-BE49-F238E27FC236}">
                <a16:creationId xmlns:a16="http://schemas.microsoft.com/office/drawing/2014/main" xmlns="" id="{FFFCBB40-C2F3-4897-8520-E6E33DA91818}"/>
              </a:ext>
            </a:extLst>
          </p:cNvPr>
          <p:cNvSpPr txBox="1"/>
          <p:nvPr/>
        </p:nvSpPr>
        <p:spPr>
          <a:xfrm>
            <a:off x="395782" y="1583593"/>
            <a:ext cx="11449215" cy="810478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342891" marR="0" lvl="0" indent="-34289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WP1. PROJECT COORDINATION. Leader: ANFACO-CECOPESCA</a:t>
            </a:r>
            <a:r>
              <a:rPr lang="en-US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Budget of the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project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117371" y="2438398"/>
          <a:ext cx="7547658" cy="3831772"/>
        </p:xfrm>
        <a:graphic>
          <a:graphicData uri="http://schemas.openxmlformats.org/drawingml/2006/table">
            <a:tbl>
              <a:tblPr/>
              <a:tblGrid>
                <a:gridCol w="1879128"/>
                <a:gridCol w="1335170"/>
                <a:gridCol w="1532973"/>
                <a:gridCol w="1483522"/>
                <a:gridCol w="1316865"/>
              </a:tblGrid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93,0055%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1.ANFACO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176.710,45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2.SU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69.522,25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34.761,13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104.283,38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96.989,28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112.537,00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56.269,00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168.806,00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156.998,86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4.FCUP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80.449,76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5.UDC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6.ULR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19.635,00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5.115,00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24.750,00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23.018,86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7.Teagasc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76.500,00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39.460,00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115.960,00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107.849,18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8.Glecex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74.404,40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9.INL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52.480,95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26.104,65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1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78.585,60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73.088,93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11.A4F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122.246,25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52.391,25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174.637,50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162.422,48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12.Buggypower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33.335,00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16.665,00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46.502,75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14.Aqualgae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46.502,75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669.775,50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375.161,38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1.044.936,88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1.044.937,70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807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5000">
        <p:wipe/>
      </p:transition>
    </mc:Choice>
    <mc:Fallback>
      <p:transition spd="slow" advClick="0" advTm="15000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ubtítulo 2"/>
          <p:cNvSpPr txBox="1">
            <a:spLocks/>
          </p:cNvSpPr>
          <p:nvPr/>
        </p:nvSpPr>
        <p:spPr>
          <a:xfrm>
            <a:off x="395782" y="348143"/>
            <a:ext cx="10426887" cy="467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S_tradnl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EnhanceMicroAlgae </a:t>
            </a:r>
            <a:r>
              <a:rPr kumimoji="0" lang="es-ES_tradnl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extension</a:t>
            </a:r>
            <a:endParaRPr kumimoji="0" lang="es-ES_tradnl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AutoShape 3"/>
          <p:cNvSpPr>
            <a:spLocks noChangeAspect="1" noChangeArrowheads="1" noTextEdit="1"/>
          </p:cNvSpPr>
          <p:nvPr/>
        </p:nvSpPr>
        <p:spPr bwMode="auto">
          <a:xfrm>
            <a:off x="4489679" y="1271589"/>
            <a:ext cx="7023100" cy="55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4" name="AutoShape 2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6" name="AutoShape 4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8" name="AutoShape 6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40" name="AutoShape 8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FE5AC09-2322-4AA4-97D2-85570AEF7264}"/>
              </a:ext>
            </a:extLst>
          </p:cNvPr>
          <p:cNvSpPr txBox="1"/>
          <p:nvPr/>
        </p:nvSpPr>
        <p:spPr>
          <a:xfrm>
            <a:off x="439324" y="859146"/>
            <a:ext cx="115139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891" marR="0" lvl="0" indent="-34289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Start date: 28/01/2022 	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 date: 30/06/2023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76 CuadroTexto">
            <a:extLst>
              <a:ext uri="{FF2B5EF4-FFF2-40B4-BE49-F238E27FC236}">
                <a16:creationId xmlns:a16="http://schemas.microsoft.com/office/drawing/2014/main" xmlns="" id="{FFFCBB40-C2F3-4897-8520-E6E33DA91818}"/>
              </a:ext>
            </a:extLst>
          </p:cNvPr>
          <p:cNvSpPr txBox="1"/>
          <p:nvPr/>
        </p:nvSpPr>
        <p:spPr>
          <a:xfrm>
            <a:off x="395782" y="1583593"/>
            <a:ext cx="11449215" cy="364202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342891" marR="0" lvl="0" indent="-34289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WP1. PROJECT COORDINATION. Leader: ANFACO-CECOPESCA</a:t>
            </a:r>
            <a:r>
              <a:rPr lang="en-US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and financial management (Progress Reports)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the new full partners: 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please check my email sent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19/04/22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sigi.atlanticarea.eu/SIGI.UI/Login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endParaRPr kumimoji="0" 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24453" y="2612571"/>
            <a:ext cx="7128782" cy="400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9807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5000">
        <p:wipe/>
      </p:transition>
    </mc:Choice>
    <mc:Fallback>
      <p:transition spd="slow" advClick="0" advTm="15000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ubtítulo 2"/>
          <p:cNvSpPr txBox="1">
            <a:spLocks/>
          </p:cNvSpPr>
          <p:nvPr/>
        </p:nvSpPr>
        <p:spPr>
          <a:xfrm>
            <a:off x="395782" y="348143"/>
            <a:ext cx="10426887" cy="467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S_tradnl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EnhanceMicroAlgae</a:t>
            </a:r>
            <a:r>
              <a:rPr kumimoji="0" lang="es-ES_tradnl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40" name="AutoShape 3"/>
          <p:cNvSpPr>
            <a:spLocks noChangeAspect="1" noChangeArrowheads="1" noTextEdit="1"/>
          </p:cNvSpPr>
          <p:nvPr/>
        </p:nvSpPr>
        <p:spPr bwMode="auto">
          <a:xfrm>
            <a:off x="4489679" y="1271589"/>
            <a:ext cx="7023100" cy="55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4" name="AutoShape 2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6" name="AutoShape 4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38" name="AutoShape 6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440" name="AutoShape 8" descr="Resultado de imagen de hijos de river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76 CuadroTexto">
            <a:extLst>
              <a:ext uri="{FF2B5EF4-FFF2-40B4-BE49-F238E27FC236}">
                <a16:creationId xmlns:a16="http://schemas.microsoft.com/office/drawing/2014/main" xmlns="" id="{FFFCBB40-C2F3-4897-8520-E6E33DA91818}"/>
              </a:ext>
            </a:extLst>
          </p:cNvPr>
          <p:cNvSpPr txBox="1"/>
          <p:nvPr/>
        </p:nvSpPr>
        <p:spPr>
          <a:xfrm>
            <a:off x="395782" y="1583593"/>
            <a:ext cx="11449215" cy="163121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342891" indent="-342891" algn="just">
              <a:spcAft>
                <a:spcPts val="800"/>
              </a:spcAft>
              <a:defRPr/>
            </a:pPr>
            <a:r>
              <a:rPr lang="es-ES" sz="2000" b="1" dirty="0" err="1" smtClean="0">
                <a:cs typeface="Arial" panose="020B0604020202020204" pitchFamily="34" charset="0"/>
              </a:rPr>
              <a:t>Atlantic</a:t>
            </a:r>
            <a:r>
              <a:rPr lang="es-ES" sz="2000" b="1" dirty="0" smtClean="0">
                <a:cs typeface="Arial" panose="020B0604020202020204" pitchFamily="34" charset="0"/>
              </a:rPr>
              <a:t> </a:t>
            </a:r>
            <a:r>
              <a:rPr lang="es-ES" sz="2000" b="1" dirty="0" err="1" smtClean="0">
                <a:cs typeface="Arial" panose="020B0604020202020204" pitchFamily="34" charset="0"/>
              </a:rPr>
              <a:t>Area</a:t>
            </a:r>
            <a:r>
              <a:rPr lang="es-ES" sz="2000" b="1" dirty="0" smtClean="0">
                <a:cs typeface="Arial" panose="020B0604020202020204" pitchFamily="34" charset="0"/>
              </a:rPr>
              <a:t> </a:t>
            </a:r>
            <a:r>
              <a:rPr lang="es-ES" sz="2000" b="1" dirty="0" err="1" smtClean="0">
                <a:cs typeface="Arial" panose="020B0604020202020204" pitchFamily="34" charset="0"/>
              </a:rPr>
              <a:t>Programme</a:t>
            </a:r>
            <a:r>
              <a:rPr lang="es-ES" sz="2000" b="1" dirty="0" smtClean="0">
                <a:cs typeface="Arial" panose="020B0604020202020204" pitchFamily="34" charset="0"/>
              </a:rPr>
              <a:t> 2021-2027</a:t>
            </a:r>
          </a:p>
          <a:p>
            <a:pPr marL="342891" indent="-342891" algn="just">
              <a:spcAft>
                <a:spcPts val="800"/>
              </a:spcAft>
              <a:defRPr/>
            </a:pPr>
            <a:r>
              <a:rPr lang="en-US" sz="2000" b="1" dirty="0" smtClean="0"/>
              <a:t>First Call for Projects 2022</a:t>
            </a:r>
          </a:p>
          <a:p>
            <a:pPr marL="342891" lvl="0" indent="-342891" algn="just">
              <a:spcAft>
                <a:spcPts val="800"/>
              </a:spcAft>
              <a:defRPr/>
            </a:pPr>
            <a:r>
              <a:rPr lang="en-US" sz="1600" dirty="0" smtClean="0"/>
              <a:t>The call </a:t>
            </a:r>
            <a:r>
              <a:rPr lang="en-US" sz="1600" dirty="0" smtClean="0"/>
              <a:t>opened on </a:t>
            </a:r>
            <a:r>
              <a:rPr lang="en-US" sz="1600" b="1" dirty="0" smtClean="0"/>
              <a:t>14</a:t>
            </a:r>
            <a:r>
              <a:rPr lang="en-US" sz="1600" b="1" baseline="30000" dirty="0" smtClean="0"/>
              <a:t>th</a:t>
            </a:r>
            <a:r>
              <a:rPr lang="en-US" sz="1600" b="1" dirty="0" smtClean="0"/>
              <a:t> of October </a:t>
            </a:r>
            <a:r>
              <a:rPr lang="en-US" sz="1600" b="1" dirty="0" smtClean="0"/>
              <a:t>2022. Deadline: </a:t>
            </a:r>
            <a:r>
              <a:rPr lang="en-US" sz="1600" b="1" dirty="0" smtClean="0"/>
              <a:t>17</a:t>
            </a:r>
            <a:r>
              <a:rPr lang="en-US" sz="1600" b="1" baseline="30000" dirty="0" smtClean="0"/>
              <a:t>th</a:t>
            </a:r>
            <a:r>
              <a:rPr lang="en-US" sz="1600" b="1" dirty="0" smtClean="0"/>
              <a:t> of February 2023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defRPr/>
            </a:pPr>
            <a:endParaRPr kumimoji="0" 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802477" y="1583593"/>
            <a:ext cx="37191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hlinkClick r:id="rId3"/>
              </a:rPr>
              <a:t>https://</a:t>
            </a:r>
            <a:r>
              <a:rPr lang="es-ES" dirty="0" smtClean="0">
                <a:hlinkClick r:id="rId3"/>
              </a:rPr>
              <a:t>www.atlanticarea.eu/page/78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395782" y="2737953"/>
            <a:ext cx="10860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 smtClean="0"/>
              <a:t>Regions</a:t>
            </a:r>
            <a:r>
              <a:rPr lang="es-ES" dirty="0" smtClean="0"/>
              <a:t> </a:t>
            </a:r>
            <a:r>
              <a:rPr lang="es-ES" dirty="0" err="1" smtClean="0"/>
              <a:t>included</a:t>
            </a:r>
            <a:r>
              <a:rPr lang="es-ES" dirty="0" smtClean="0"/>
              <a:t>: </a:t>
            </a:r>
            <a:r>
              <a:rPr lang="es-ES" b="1" dirty="0" smtClean="0"/>
              <a:t>France</a:t>
            </a:r>
            <a:r>
              <a:rPr lang="es-ES" dirty="0" smtClean="0"/>
              <a:t> (</a:t>
            </a:r>
            <a:r>
              <a:rPr lang="es-ES" dirty="0" err="1" smtClean="0"/>
              <a:t>Bretagne</a:t>
            </a:r>
            <a:r>
              <a:rPr lang="es-ES" dirty="0" smtClean="0"/>
              <a:t> </a:t>
            </a:r>
            <a:r>
              <a:rPr lang="es-ES" dirty="0" smtClean="0"/>
              <a:t>; </a:t>
            </a:r>
            <a:r>
              <a:rPr lang="es-ES" dirty="0" err="1" smtClean="0"/>
              <a:t>Normandie</a:t>
            </a:r>
            <a:r>
              <a:rPr lang="es-ES" dirty="0" smtClean="0"/>
              <a:t>, </a:t>
            </a:r>
            <a:r>
              <a:rPr lang="es-ES" dirty="0" err="1" smtClean="0"/>
              <a:t>Nouvelle-Aquitaine</a:t>
            </a:r>
            <a:r>
              <a:rPr lang="es-ES" dirty="0" smtClean="0"/>
              <a:t>, </a:t>
            </a:r>
            <a:r>
              <a:rPr lang="es-ES" dirty="0" err="1" smtClean="0"/>
              <a:t>Pays</a:t>
            </a:r>
            <a:r>
              <a:rPr lang="es-ES" dirty="0" smtClean="0"/>
              <a:t> de la </a:t>
            </a:r>
            <a:r>
              <a:rPr lang="es-ES" dirty="0" smtClean="0"/>
              <a:t>Loire); </a:t>
            </a:r>
            <a:r>
              <a:rPr lang="es-ES" b="1" dirty="0" err="1" smtClean="0"/>
              <a:t>Ireland</a:t>
            </a:r>
            <a:r>
              <a:rPr lang="es-ES" b="1" dirty="0" smtClean="0"/>
              <a:t>; Portugal </a:t>
            </a:r>
            <a:r>
              <a:rPr lang="es-ES" dirty="0" smtClean="0"/>
              <a:t>(</a:t>
            </a:r>
            <a:r>
              <a:rPr lang="es-ES" dirty="0" err="1" smtClean="0"/>
              <a:t>including</a:t>
            </a:r>
            <a:r>
              <a:rPr lang="es-ES" dirty="0" smtClean="0"/>
              <a:t> </a:t>
            </a:r>
            <a:r>
              <a:rPr lang="es-ES" dirty="0" err="1" smtClean="0"/>
              <a:t>Açores</a:t>
            </a:r>
            <a:r>
              <a:rPr lang="es-ES" dirty="0" smtClean="0"/>
              <a:t> and Madeira); </a:t>
            </a:r>
            <a:r>
              <a:rPr lang="es-ES" b="1" dirty="0" err="1" smtClean="0"/>
              <a:t>Spain</a:t>
            </a:r>
            <a:r>
              <a:rPr lang="es-ES" dirty="0" smtClean="0"/>
              <a:t> (País </a:t>
            </a:r>
            <a:r>
              <a:rPr lang="es-ES" dirty="0" smtClean="0"/>
              <a:t>Vasco; Navarra; La Rioja; Cantabria; </a:t>
            </a:r>
            <a:r>
              <a:rPr lang="es-ES" dirty="0" smtClean="0"/>
              <a:t>Asturias</a:t>
            </a:r>
            <a:r>
              <a:rPr lang="es-ES" dirty="0" smtClean="0"/>
              <a:t>; </a:t>
            </a:r>
            <a:r>
              <a:rPr lang="es-ES" dirty="0" smtClean="0"/>
              <a:t>Galicia; Andalucía</a:t>
            </a:r>
            <a:r>
              <a:rPr lang="es-ES" dirty="0" smtClean="0"/>
              <a:t>; </a:t>
            </a:r>
            <a:r>
              <a:rPr lang="es-ES" dirty="0" smtClean="0"/>
              <a:t>Canarias).</a:t>
            </a:r>
            <a:endParaRPr lang="es-ES" dirty="0"/>
          </a:p>
        </p:txBody>
      </p:sp>
      <p:sp>
        <p:nvSpPr>
          <p:cNvPr id="15" name="14 Rectángulo"/>
          <p:cNvSpPr/>
          <p:nvPr/>
        </p:nvSpPr>
        <p:spPr>
          <a:xfrm>
            <a:off x="395782" y="4630779"/>
            <a:ext cx="110521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Total budget preferentially between EUR </a:t>
            </a:r>
            <a:r>
              <a:rPr lang="en-US" dirty="0" smtClean="0"/>
              <a:t>1 and 3.5 </a:t>
            </a:r>
            <a:r>
              <a:rPr lang="en-US" dirty="0" smtClean="0"/>
              <a:t>million.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Co-financing: up to 75%.</a:t>
            </a:r>
          </a:p>
          <a:p>
            <a:r>
              <a:rPr lang="en-US" dirty="0" smtClean="0"/>
              <a:t>Indicative duration: up </a:t>
            </a:r>
            <a:r>
              <a:rPr lang="en-US" dirty="0" smtClean="0"/>
              <a:t>to 36 </a:t>
            </a:r>
            <a:r>
              <a:rPr lang="en-US" dirty="0" smtClean="0"/>
              <a:t>months.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Should </a:t>
            </a:r>
            <a:r>
              <a:rPr lang="en-US" dirty="0" smtClean="0"/>
              <a:t>involve 4 to 12 full partners, </a:t>
            </a:r>
            <a:r>
              <a:rPr lang="en-US" dirty="0" smtClean="0"/>
              <a:t>at </a:t>
            </a:r>
            <a:r>
              <a:rPr lang="en-US" dirty="0" smtClean="0"/>
              <a:t>least </a:t>
            </a:r>
            <a:r>
              <a:rPr lang="en-US" dirty="0" smtClean="0"/>
              <a:t>one </a:t>
            </a:r>
            <a:r>
              <a:rPr lang="en-US" dirty="0" smtClean="0"/>
              <a:t>per </a:t>
            </a:r>
            <a:r>
              <a:rPr lang="en-US" dirty="0" smtClean="0"/>
              <a:t>country </a:t>
            </a:r>
            <a:r>
              <a:rPr lang="en-US" dirty="0" smtClean="0"/>
              <a:t>of the cooperation </a:t>
            </a:r>
            <a:r>
              <a:rPr lang="en-US" dirty="0" smtClean="0"/>
              <a:t>area.</a:t>
            </a:r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395782" y="5831108"/>
            <a:ext cx="110521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Lead </a:t>
            </a:r>
            <a:r>
              <a:rPr lang="en-US" dirty="0" smtClean="0"/>
              <a:t>Partner: </a:t>
            </a:r>
            <a:r>
              <a:rPr lang="en-US" dirty="0" smtClean="0"/>
              <a:t>public bodies, universities, education and </a:t>
            </a:r>
            <a:r>
              <a:rPr lang="en-US" dirty="0" smtClean="0"/>
              <a:t>research </a:t>
            </a:r>
            <a:r>
              <a:rPr lang="en-US" dirty="0" err="1" smtClean="0"/>
              <a:t>organisations</a:t>
            </a:r>
            <a:r>
              <a:rPr lang="en-US" dirty="0" smtClean="0"/>
              <a:t>, private institutions (not-for-profit</a:t>
            </a:r>
            <a:r>
              <a:rPr lang="en-US" dirty="0" smtClean="0"/>
              <a:t>) or </a:t>
            </a:r>
            <a:r>
              <a:rPr lang="en-US" dirty="0" smtClean="0"/>
              <a:t>international </a:t>
            </a:r>
            <a:r>
              <a:rPr lang="en-US" dirty="0" err="1" smtClean="0"/>
              <a:t>organisations</a:t>
            </a:r>
            <a:r>
              <a:rPr lang="en-US" dirty="0" smtClean="0"/>
              <a:t>.</a:t>
            </a:r>
            <a:endParaRPr lang="es-ES" dirty="0"/>
          </a:p>
        </p:txBody>
      </p:sp>
      <p:sp>
        <p:nvSpPr>
          <p:cNvPr id="18" name="17 Rectángulo"/>
          <p:cNvSpPr/>
          <p:nvPr/>
        </p:nvSpPr>
        <p:spPr>
          <a:xfrm>
            <a:off x="460375" y="343045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Priorities:</a:t>
            </a:r>
          </a:p>
          <a:p>
            <a:r>
              <a:rPr lang="en-US" dirty="0" smtClean="0"/>
              <a:t>- Priority </a:t>
            </a:r>
            <a:r>
              <a:rPr lang="en-US" dirty="0" smtClean="0"/>
              <a:t>1: Blue innovation </a:t>
            </a:r>
            <a:r>
              <a:rPr lang="en-US" dirty="0" smtClean="0"/>
              <a:t>and competitiveness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Priority </a:t>
            </a:r>
            <a:r>
              <a:rPr lang="en-US" dirty="0" smtClean="0"/>
              <a:t>2: Blue/Green environment </a:t>
            </a:r>
            <a:br>
              <a:rPr lang="en-US" dirty="0" smtClean="0"/>
            </a:br>
            <a:r>
              <a:rPr lang="en-US" dirty="0" smtClean="0"/>
              <a:t>- Priority </a:t>
            </a:r>
            <a:r>
              <a:rPr lang="en-US" dirty="0" smtClean="0"/>
              <a:t>3: Blue sustainable and </a:t>
            </a:r>
            <a:r>
              <a:rPr lang="en-US" dirty="0" smtClean="0"/>
              <a:t>social tourism </a:t>
            </a:r>
            <a:r>
              <a:rPr lang="en-US" dirty="0" smtClean="0"/>
              <a:t>&amp; culture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98079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5000">
        <p:wipe/>
      </p:transition>
    </mc:Choice>
    <mc:Fallback>
      <p:transition spd="slow" advClick="0" advTm="15000">
        <p:wip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6906</TotalTime>
  <Words>399</Words>
  <Application>Microsoft Office PowerPoint</Application>
  <PresentationFormat>Personalizado</PresentationFormat>
  <Paragraphs>185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IDI_2</cp:lastModifiedBy>
  <cp:revision>219</cp:revision>
  <dcterms:created xsi:type="dcterms:W3CDTF">2018-01-29T13:32:00Z</dcterms:created>
  <dcterms:modified xsi:type="dcterms:W3CDTF">2022-10-20T23:23:15Z</dcterms:modified>
</cp:coreProperties>
</file>